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3" r:id="rId2"/>
    <p:sldId id="342" r:id="rId3"/>
    <p:sldId id="338" r:id="rId4"/>
    <p:sldId id="332" r:id="rId5"/>
    <p:sldId id="328" r:id="rId6"/>
    <p:sldId id="333" r:id="rId7"/>
    <p:sldId id="331" r:id="rId8"/>
    <p:sldId id="334" r:id="rId9"/>
    <p:sldId id="335" r:id="rId10"/>
    <p:sldId id="336" r:id="rId11"/>
    <p:sldId id="337" r:id="rId12"/>
    <p:sldId id="341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00"/>
    <a:srgbClr val="434129"/>
    <a:srgbClr val="7D7447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8E6E3-7766-410C-A580-7B24CB97E12B}" type="datetimeFigureOut">
              <a:rPr lang="en-GB" smtClean="0"/>
              <a:t>12/08/2015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E785D-2151-4E15-B7A4-1F6517827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6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Unlike in English, Good night</a:t>
            </a:r>
            <a:r>
              <a:rPr lang="en-GB" baseline="0" dirty="0" smtClean="0"/>
              <a:t> / </a:t>
            </a:r>
            <a:r>
              <a:rPr lang="en-GB" sz="1200" dirty="0" err="1" smtClean="0">
                <a:latin typeface="Comic Sans MS" panose="030F0702030302020204" pitchFamily="66" charset="0"/>
              </a:rPr>
              <a:t>Buenas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 err="1" smtClean="0">
                <a:latin typeface="Comic Sans MS" panose="030F0702030302020204" pitchFamily="66" charset="0"/>
              </a:rPr>
              <a:t>tardes</a:t>
            </a:r>
            <a:r>
              <a:rPr lang="en-GB" sz="1200" baseline="0" dirty="0" smtClean="0">
                <a:latin typeface="+mn-lt"/>
              </a:rPr>
              <a:t> can be used as a greeting</a:t>
            </a:r>
            <a:endParaRPr lang="en-GB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E785D-2151-4E15-B7A4-1F6517827C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9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Unlike in English, Good night</a:t>
            </a:r>
            <a:r>
              <a:rPr lang="en-GB" baseline="0" dirty="0" smtClean="0"/>
              <a:t> / </a:t>
            </a:r>
            <a:r>
              <a:rPr lang="en-GB" sz="1200" dirty="0" err="1" smtClean="0">
                <a:latin typeface="Comic Sans MS" panose="030F0702030302020204" pitchFamily="66" charset="0"/>
              </a:rPr>
              <a:t>Buenas</a:t>
            </a:r>
            <a:r>
              <a:rPr lang="en-GB" sz="1200" dirty="0" smtClean="0">
                <a:latin typeface="Comic Sans MS" panose="030F0702030302020204" pitchFamily="66" charset="0"/>
              </a:rPr>
              <a:t> </a:t>
            </a:r>
            <a:r>
              <a:rPr lang="en-GB" sz="1200" dirty="0" err="1" smtClean="0">
                <a:latin typeface="Comic Sans MS" panose="030F0702030302020204" pitchFamily="66" charset="0"/>
              </a:rPr>
              <a:t>tardes</a:t>
            </a:r>
            <a:r>
              <a:rPr lang="en-GB" sz="1200" baseline="0" dirty="0" smtClean="0">
                <a:latin typeface="+mn-lt"/>
              </a:rPr>
              <a:t> can be used as a greeting</a:t>
            </a:r>
            <a:endParaRPr lang="en-GB" sz="1200" dirty="0" smtClean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E785D-2151-4E15-B7A4-1F6517827C9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h/fa68l7ql0irbq04/AADEJCldD6O0E6gFNK6Q-0baa?dl=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primarylanguages/spanish/all_about_me/video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en/kiss-love-couple-man-woman-307066/" TargetMode="External"/><Relationship Id="rId2" Type="http://schemas.openxmlformats.org/officeDocument/2006/relationships/hyperlink" Target="http://www.freeusandworldmaps.com/html/World_Projections/WorldPrint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lker.com/" TargetMode="External"/><Relationship Id="rId4" Type="http://schemas.openxmlformats.org/officeDocument/2006/relationships/hyperlink" Target="http://www.clipart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niglot.com/soundfiles/mandarin/hello_mandarin.mp3" TargetMode="External"/><Relationship Id="rId2" Type="http://schemas.openxmlformats.org/officeDocument/2006/relationships/hyperlink" Target="http://www.omniglot.com/soundfiles/arabic/hello1_ar.mp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369868"/>
            <a:ext cx="8763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Please go to </a:t>
            </a:r>
          </a:p>
          <a:p>
            <a:pPr algn="ctr"/>
            <a:endParaRPr lang="en-GB" sz="3200" dirty="0">
              <a:latin typeface="Comic Sans MS" panose="030F0702030302020204" pitchFamily="66" charset="0"/>
              <a:hlinkClick r:id="rId2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  <a:hlinkClick r:id="rId2"/>
              </a:rPr>
              <a:t>https</a:t>
            </a:r>
            <a:r>
              <a:rPr lang="en-GB" sz="3200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en-GB" sz="3200" dirty="0" smtClean="0">
                <a:latin typeface="Comic Sans MS" panose="030F0702030302020204" pitchFamily="66" charset="0"/>
                <a:hlinkClick r:id="rId2"/>
              </a:rPr>
              <a:t>www.dropbox.com/sh/fa68l7ql0irbq04/AADEJCldD6O0E6gFNK6Q-0baa?dl=0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and click ‘Download’ (top right-hand corner)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The PowerPoint in the folder </a:t>
            </a:r>
            <a:r>
              <a:rPr lang="en-GB" sz="3200" b="1" dirty="0" smtClean="0">
                <a:latin typeface="Comic Sans MS" panose="030F0702030302020204" pitchFamily="66" charset="0"/>
              </a:rPr>
              <a:t>will</a:t>
            </a:r>
            <a:r>
              <a:rPr lang="en-GB" sz="3200" dirty="0" smtClean="0">
                <a:latin typeface="Comic Sans MS" panose="030F0702030302020204" pitchFamily="66" charset="0"/>
              </a:rPr>
              <a:t> play the audio; this PowerPoint </a:t>
            </a:r>
            <a:r>
              <a:rPr lang="en-GB" sz="3200" b="1" dirty="0" smtClean="0">
                <a:latin typeface="Comic Sans MS" panose="030F0702030302020204" pitchFamily="66" charset="0"/>
              </a:rPr>
              <a:t>will not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(this is because PowerPoint files only play audio when the PowerPoint is in the same folder as the audio files!)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2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Spanish - Actions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Kiss, Love, Couple, Man, Woman, Marriage, Rom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704" y="1676400"/>
            <a:ext cx="3860496" cy="305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38200" y="5171182"/>
            <a:ext cx="7391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Spanish people often kiss on the cheeks to greet each other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6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Spanish - Words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0" y="1563469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watch a video of some Spanish greetings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1000" y="3295471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  <a:hlinkClick r:id="rId3"/>
              </a:rPr>
              <a:t>http://www.bbc.co.uk/schools/primarylanguages/spanish/all_about_me/videos</a:t>
            </a:r>
            <a:r>
              <a:rPr lang="en-GB" sz="3200" dirty="0" smtClean="0">
                <a:latin typeface="Comic Sans MS" panose="030F0702030302020204" pitchFamily="66" charset="0"/>
                <a:hlinkClick r:id="rId3"/>
              </a:rPr>
              <a:t>/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000" y="5094982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guess what each of the greetings means?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1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286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latin typeface="Comic Sans MS" panose="030F0702030302020204" pitchFamily="66" charset="0"/>
              </a:rPr>
              <a:t>Greetings in Spanish - Words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2192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English			Spanish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9682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Hello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19050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495800" y="19682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Hola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8200" y="28064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morning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3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28086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495800" y="28064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Buenos </a:t>
            </a:r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días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3657600"/>
            <a:ext cx="342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afternoon / good evening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6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3735975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495800" y="36576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Buenas</a:t>
            </a:r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tardes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200" y="49016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 night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9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48768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495800" y="4901625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Buenas</a:t>
            </a:r>
            <a:r>
              <a:rPr lang="en-GB" sz="28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noches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8200" y="58013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Goodbye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2" name="Picture 2" descr="Speaker Icon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489" y="5856600"/>
            <a:ext cx="592404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4495800" y="580138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Adiós</a:t>
            </a:r>
            <a:endParaRPr lang="en-GB" sz="2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0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4" grpId="0"/>
      <p:bldP spid="15" grpId="0"/>
      <p:bldP spid="17" grpId="0"/>
      <p:bldP spid="18" grpId="0"/>
      <p:bldP spid="20" grpId="0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509" y="98021"/>
            <a:ext cx="8892480" cy="66611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b="1" dirty="0" smtClean="0">
                <a:latin typeface="Comic Sans MS" pitchFamily="66" charset="0"/>
              </a:rPr>
              <a:t>Source of images:</a:t>
            </a:r>
          </a:p>
          <a:p>
            <a:pPr algn="l"/>
            <a:endParaRPr lang="en-GB" sz="1400" b="1" dirty="0">
              <a:latin typeface="Comic Sans MS" pitchFamily="66" charset="0"/>
            </a:endParaRPr>
          </a:p>
          <a:p>
            <a:pPr algn="l"/>
            <a:endParaRPr lang="en-GB" sz="1400" b="1" dirty="0" smtClean="0">
              <a:latin typeface="Comic Sans MS" pitchFamily="66" charset="0"/>
            </a:endParaRPr>
          </a:p>
          <a:p>
            <a:pPr algn="l"/>
            <a:r>
              <a:rPr lang="en-GB" sz="1400" dirty="0">
                <a:latin typeface="Comic Sans MS" pitchFamily="66" charset="0"/>
              </a:rPr>
              <a:t>World map - </a:t>
            </a:r>
            <a:r>
              <a:rPr lang="en-GB" sz="1400" dirty="0">
                <a:latin typeface="Comic Sans MS" pitchFamily="66" charset="0"/>
                <a:hlinkClick r:id="rId2"/>
              </a:rPr>
              <a:t>http://</a:t>
            </a:r>
            <a:r>
              <a:rPr lang="en-GB" sz="1400" dirty="0" smtClean="0">
                <a:latin typeface="Comic Sans MS" pitchFamily="66" charset="0"/>
                <a:hlinkClick r:id="rId2"/>
              </a:rPr>
              <a:t>www.freeusandworldmaps.com/html/World_Projections/WorldPrint.html</a:t>
            </a:r>
            <a:r>
              <a:rPr lang="en-GB" sz="1400" dirty="0" smtClean="0">
                <a:latin typeface="Comic Sans MS" pitchFamily="66" charset="0"/>
              </a:rPr>
              <a:t> </a:t>
            </a:r>
            <a:endParaRPr lang="en-GB" sz="1400" dirty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r>
              <a:rPr lang="en-GB" sz="1400" dirty="0" smtClean="0">
                <a:latin typeface="Comic Sans MS" pitchFamily="66" charset="0"/>
              </a:rPr>
              <a:t>Kiss </a:t>
            </a:r>
            <a:r>
              <a:rPr lang="en-GB" sz="1400" dirty="0">
                <a:latin typeface="Comic Sans MS" pitchFamily="66" charset="0"/>
              </a:rPr>
              <a:t>on cheeks - </a:t>
            </a:r>
            <a:r>
              <a:rPr lang="en-GB" sz="1400" dirty="0">
                <a:latin typeface="Comic Sans MS" pitchFamily="66" charset="0"/>
                <a:hlinkClick r:id="rId3"/>
              </a:rPr>
              <a:t>http://pixabay.com/en/kiss-love-couple-man-woman-307066</a:t>
            </a:r>
            <a:r>
              <a:rPr lang="en-GB" sz="1400" dirty="0" smtClean="0">
                <a:latin typeface="Comic Sans MS" pitchFamily="66" charset="0"/>
                <a:hlinkClick r:id="rId3"/>
              </a:rPr>
              <a:t>/</a:t>
            </a:r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 smtClean="0">
              <a:latin typeface="Comic Sans MS" pitchFamily="66" charset="0"/>
            </a:endParaRPr>
          </a:p>
          <a:p>
            <a:pPr algn="l"/>
            <a:endParaRPr lang="en-GB" sz="1400" dirty="0">
              <a:latin typeface="Comic Sans MS" pitchFamily="66" charset="0"/>
            </a:endParaRPr>
          </a:p>
          <a:p>
            <a:pPr algn="l"/>
            <a:r>
              <a:rPr lang="en-GB" sz="1400" dirty="0" smtClean="0">
                <a:latin typeface="Comic Sans MS" pitchFamily="66" charset="0"/>
              </a:rPr>
              <a:t>All other images </a:t>
            </a:r>
            <a:r>
              <a:rPr lang="en-GB" sz="1400" dirty="0" smtClean="0">
                <a:latin typeface="Comic Sans MS" pitchFamily="66" charset="0"/>
                <a:hlinkClick r:id="rId4"/>
              </a:rPr>
              <a:t>www.clipart.com</a:t>
            </a:r>
            <a:r>
              <a:rPr lang="en-GB" sz="1400" dirty="0" smtClean="0">
                <a:latin typeface="Comic Sans MS" pitchFamily="66" charset="0"/>
              </a:rPr>
              <a:t> or </a:t>
            </a:r>
            <a:r>
              <a:rPr lang="en-GB" sz="1400" dirty="0" smtClean="0">
                <a:latin typeface="Comic Sans MS" pitchFamily="66" charset="0"/>
                <a:hlinkClick r:id="rId5"/>
              </a:rPr>
              <a:t>www.clker.com</a:t>
            </a:r>
            <a:r>
              <a:rPr lang="en-GB" sz="1400" dirty="0" smtClean="0">
                <a:latin typeface="Comic Sans MS" pitchFamily="66" charset="0"/>
              </a:rPr>
              <a:t> 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pic>
        <p:nvPicPr>
          <p:cNvPr id="3074" name="Picture 2" descr="World Mercator Printable Blank Royalty Free jpg Ma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97" b="20977"/>
          <a:stretch/>
        </p:blipFill>
        <p:spPr bwMode="auto">
          <a:xfrm>
            <a:off x="152063" y="1600200"/>
            <a:ext cx="8839537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62000" y="3048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latin typeface="Comic Sans MS" panose="030F0702030302020204" pitchFamily="66" charset="0"/>
              </a:rPr>
              <a:t>How many Spanish-speaking countries can you remember?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2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1600200"/>
            <a:ext cx="762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800" b="1" dirty="0" smtClean="0">
                <a:latin typeface="Comic Sans MS" panose="030F0702030302020204" pitchFamily="66" charset="0"/>
              </a:rPr>
              <a:t>Greetings</a:t>
            </a:r>
            <a:endParaRPr lang="en-GB" sz="8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What is a ‘greeting’?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1487269"/>
            <a:ext cx="8508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 greeting is something that we say or do when we meet someone.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076" y="3124200"/>
            <a:ext cx="85081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Different cultures have different greetings and we use different greetings in different situations.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094982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think of some actions that people use to ‘greet’ each other?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08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- Actions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AutoShape 2" descr="http://images.clipart.com/thb/thb1/CL/megapack/flags/1663072.thb.jpg?ausflagc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http://images.clipart.com/thw/thw11/CL/5433_2005010014/000803_1084_07/21277341.thb.jpg?000803_1084_0782_v__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14382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clipart.com/thw/thw11/CL/5344_2005010018/000803_1055_72/21732106.thb.jpg?000803_1055_7267_v__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19200"/>
            <a:ext cx="2227272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s.clipart.com/thw/thw11/CL/5344_2005010018/000803_1055_50/21727276.thb.jpg?000803_1055_5072_v__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33800"/>
            <a:ext cx="24279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ages.clipart.com/thw/thw11/CL/5433_2005010014/000803_1071_11/20876531.thb.jpg?000803_1071_1188_v__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879628"/>
            <a:ext cx="2326216" cy="244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33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What is a ‘greeting’?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2234625"/>
            <a:ext cx="85081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We can also ‘greet’ people using words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76434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think of some different words or phrases that we use to greet each other in English?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8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English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0206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Hello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33671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evening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0400" y="29350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Hi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5373469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afternoon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1981200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Good morning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53000" y="3925669"/>
            <a:ext cx="29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Hey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4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Different Languages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076" y="2234625"/>
            <a:ext cx="8508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People who speak different languages use different words to greet each other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4332982"/>
            <a:ext cx="746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Do you know any greetings in any other languages?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99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497667" y="6650832"/>
            <a:ext cx="4320117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altLang="en-US" sz="1200" dirty="0">
                <a:latin typeface="Comic Sans MS" pitchFamily="66" charset="0"/>
              </a:rPr>
              <a:t>© www.SaveTeachersSundays.com </a:t>
            </a:r>
            <a:r>
              <a:rPr lang="en-US" altLang="en-US" sz="1200" dirty="0" smtClean="0">
                <a:latin typeface="Comic Sans MS" pitchFamily="66" charset="0"/>
              </a:rPr>
              <a:t>2014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3048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Comic Sans MS" panose="030F0702030302020204" pitchFamily="66" charset="0"/>
              </a:rPr>
              <a:t>Greetings in </a:t>
            </a:r>
            <a:r>
              <a:rPr lang="en-GB" sz="3600" b="1" dirty="0" smtClean="0">
                <a:latin typeface="Comic Sans MS" panose="030F0702030302020204" pitchFamily="66" charset="0"/>
              </a:rPr>
              <a:t>Different Languages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799" y="1752600"/>
            <a:ext cx="5257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(as-</a:t>
            </a:r>
            <a:r>
              <a:rPr lang="en-GB" sz="3200" dirty="0" err="1"/>
              <a:t>salām</a:t>
            </a:r>
            <a:r>
              <a:rPr lang="en-GB" sz="3200" dirty="0"/>
              <a:t> '</a:t>
            </a:r>
            <a:r>
              <a:rPr lang="en-GB" sz="3200" dirty="0" err="1"/>
              <a:t>alaykum</a:t>
            </a:r>
            <a:r>
              <a:rPr lang="en-GB" sz="3200" dirty="0"/>
              <a:t>) </a:t>
            </a:r>
            <a:r>
              <a:rPr lang="ar-AE" sz="3200" dirty="0">
                <a:hlinkClick r:id="rId2"/>
              </a:rPr>
              <a:t>السلام عليك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33671"/>
            <a:ext cx="335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Bonjour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47799" y="3200059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Ciao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5373469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hlinkClick r:id="rId3"/>
              </a:rPr>
              <a:t>你好</a:t>
            </a:r>
            <a:r>
              <a:rPr lang="ja-JP" altLang="en-US" sz="3200" dirty="0"/>
              <a:t> </a:t>
            </a:r>
            <a:r>
              <a:rPr lang="en-US" altLang="ja-JP" sz="3200" dirty="0"/>
              <a:t>(</a:t>
            </a:r>
            <a:r>
              <a:rPr lang="en-GB" sz="3200" dirty="0" err="1"/>
              <a:t>nǐ</a:t>
            </a:r>
            <a:r>
              <a:rPr lang="en-GB" sz="3200" dirty="0"/>
              <a:t> </a:t>
            </a:r>
            <a:r>
              <a:rPr lang="en-GB" sz="3200" dirty="0" err="1"/>
              <a:t>hǎo</a:t>
            </a:r>
            <a:r>
              <a:rPr lang="en-GB" sz="3200" dirty="0"/>
              <a:t>)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2642681"/>
            <a:ext cx="335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3200" dirty="0">
                <a:latin typeface="Comic Sans MS" panose="030F0702030302020204" pitchFamily="66" charset="0"/>
              </a:rPr>
              <a:t>नमस्ते (</a:t>
            </a:r>
            <a:r>
              <a:rPr lang="en-GB" sz="3200" dirty="0" err="1">
                <a:latin typeface="Comic Sans MS" panose="030F0702030302020204" pitchFamily="66" charset="0"/>
              </a:rPr>
              <a:t>namaste</a:t>
            </a:r>
            <a:r>
              <a:rPr lang="en-GB" sz="3200" dirty="0"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0" y="3987225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 err="1">
                <a:latin typeface="Comic Sans MS" panose="030F0702030302020204" pitchFamily="66" charset="0"/>
              </a:rPr>
              <a:t>Guten</a:t>
            </a:r>
            <a:r>
              <a:rPr lang="en-GB" sz="3200" dirty="0">
                <a:latin typeface="Comic Sans MS" panose="030F0702030302020204" pitchFamily="66" charset="0"/>
              </a:rPr>
              <a:t> Tag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5511225"/>
            <a:ext cx="403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/>
              <a:t>今日は </a:t>
            </a:r>
            <a:r>
              <a:rPr lang="en-US" altLang="ja-JP" sz="3200" dirty="0"/>
              <a:t>(</a:t>
            </a:r>
            <a:r>
              <a:rPr lang="en-GB" sz="3200" dirty="0"/>
              <a:t>konnichiwa)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0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373</Words>
  <Application>Microsoft Office PowerPoint</Application>
  <PresentationFormat>On-screen Show (4:3)</PresentationFormat>
  <Paragraphs>85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SaveTeachersSundays</dc:creator>
  <cp:lastModifiedBy>SaveTeachersSundays</cp:lastModifiedBy>
  <cp:revision>144</cp:revision>
  <dcterms:created xsi:type="dcterms:W3CDTF">2006-08-16T00:00:00Z</dcterms:created>
  <dcterms:modified xsi:type="dcterms:W3CDTF">2015-08-12T15:24:04Z</dcterms:modified>
</cp:coreProperties>
</file>